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Montserrat Medium"/>
      <p:regular r:id="rId20"/>
      <p:bold r:id="rId21"/>
      <p:italic r:id="rId22"/>
      <p:boldItalic r:id="rId23"/>
    </p:embeddedFont>
    <p:embeddedFont>
      <p:font typeface="Montserrat ExtraBold"/>
      <p:bold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regular.fntdata"/><Relationship Id="rId22" Type="http://schemas.openxmlformats.org/officeDocument/2006/relationships/font" Target="fonts/MontserratMedium-italic.fntdata"/><Relationship Id="rId21" Type="http://schemas.openxmlformats.org/officeDocument/2006/relationships/font" Target="fonts/MontserratMedium-bold.fntdata"/><Relationship Id="rId24" Type="http://schemas.openxmlformats.org/officeDocument/2006/relationships/font" Target="fonts/MontserratExtraBold-bold.fntdata"/><Relationship Id="rId23" Type="http://schemas.openxmlformats.org/officeDocument/2006/relationships/font" Target="fonts/Montserrat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MontserratExtra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19" Type="http://schemas.openxmlformats.org/officeDocument/2006/relationships/font" Target="fonts/Montserrat-boldItalic.fntdata"/><Relationship Id="rId18" Type="http://schemas.openxmlformats.org/officeDocument/2006/relationships/font" Target="fonts/Montserrat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efba46e92a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efba46e92a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fba46e92a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fba46e92a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fba46e92a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fba46e92a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fba46e92a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fba46e92a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fba46e92a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fba46e92a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fba46e92a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efba46e92a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fba46e92a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efba46e92a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fba46e92a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fba46e92a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fba46e92a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fba46e92a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Quotations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5"/>
          <p:cNvSpPr txBox="1"/>
          <p:nvPr>
            <p:ph idx="1" type="body"/>
          </p:nvPr>
        </p:nvSpPr>
        <p:spPr>
          <a:xfrm>
            <a:off x="838050" y="1257450"/>
            <a:ext cx="53403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Use an HTML element to add quotation marks around the letters "cool".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&lt;p&gt;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 am so cool 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&lt;/p&gt;</a:t>
            </a:r>
            <a:endParaRPr sz="1800"/>
          </a:p>
        </p:txBody>
      </p:sp>
      <p:sp>
        <p:nvSpPr>
          <p:cNvPr id="214" name="Google Shape;214;p45"/>
          <p:cNvSpPr txBox="1"/>
          <p:nvPr>
            <p:ph type="title"/>
          </p:nvPr>
        </p:nvSpPr>
        <p:spPr>
          <a:xfrm>
            <a:off x="677300" y="475150"/>
            <a:ext cx="5735700" cy="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878225" y="138805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&lt;blockquote&gt;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&lt;q&gt;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&lt;abbr&gt;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&lt;address&gt;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&lt;cite&gt;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&lt;bdo&gt;</a:t>
            </a:r>
            <a:endParaRPr sz="1800"/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677300" y="475175"/>
            <a:ext cx="57357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Quotation Elements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717275" y="1191300"/>
            <a:ext cx="56355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Used to define a block of text which is quoted from another source.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Content within &lt;blockquote&gt; tag as indented text.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Insert a long quote then use &lt;blockquote&gt; and for short or inline quote use &lt;q&gt; tag.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&lt;blockquote&gt; quoted text......&lt;/blockquote&gt;</a:t>
            </a:r>
            <a:endParaRPr sz="1800"/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617025" y="434975"/>
            <a:ext cx="57357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&lt;blockquote&gt; Tag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&lt;q&gt; for short quotations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0"/>
          <p:cNvSpPr txBox="1"/>
          <p:nvPr>
            <p:ph idx="1" type="body"/>
          </p:nvPr>
        </p:nvSpPr>
        <p:spPr>
          <a:xfrm>
            <a:off x="717275" y="1107600"/>
            <a:ext cx="5735700" cy="29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Acronym or abbreviation of a longer word or phrase,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www, HTML, HTTP.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&lt;abbr&gt; tags renders with dotted underline.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Mouse hovers over the content written between &lt;abbr&gt; tag.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&lt;abbr title="HyperText Markup language"&gt;HTML&lt;/abbr&gt;</a:t>
            </a:r>
            <a:endParaRPr sz="1800"/>
          </a:p>
        </p:txBody>
      </p:sp>
      <p:sp>
        <p:nvSpPr>
          <p:cNvPr id="184" name="Google Shape;184;p40"/>
          <p:cNvSpPr txBox="1"/>
          <p:nvPr>
            <p:ph type="title"/>
          </p:nvPr>
        </p:nvSpPr>
        <p:spPr>
          <a:xfrm>
            <a:off x="717275" y="424925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&lt;abbr&gt;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1"/>
          <p:cNvSpPr txBox="1"/>
          <p:nvPr>
            <p:ph idx="1" type="body"/>
          </p:nvPr>
        </p:nvSpPr>
        <p:spPr>
          <a:xfrm>
            <a:off x="627075" y="1191300"/>
            <a:ext cx="57357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Contact information for the author/owner.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Email address.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URL.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Physical address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Phone number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Social media handle, etc.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&lt;address&gt; element usually renders in </a:t>
            </a: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italic.</a:t>
            </a:r>
            <a:endParaRPr sz="1800"/>
          </a:p>
        </p:txBody>
      </p:sp>
      <p:sp>
        <p:nvSpPr>
          <p:cNvPr id="190" name="Google Shape;190;p41"/>
          <p:cNvSpPr txBox="1"/>
          <p:nvPr>
            <p:ph type="title"/>
          </p:nvPr>
        </p:nvSpPr>
        <p:spPr>
          <a:xfrm>
            <a:off x="627075" y="465100"/>
            <a:ext cx="57357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&lt;address&gt;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2"/>
          <p:cNvSpPr txBox="1"/>
          <p:nvPr>
            <p:ph idx="1" type="body"/>
          </p:nvPr>
        </p:nvSpPr>
        <p:spPr>
          <a:xfrm>
            <a:off x="637100" y="1191300"/>
            <a:ext cx="61338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Add a line break before and after &lt;address&gt; element.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i="1" lang="en-GB" sz="1800"/>
              <a:t>Syntax:</a:t>
            </a:r>
            <a:endParaRPr b="1" i="1" sz="1800"/>
          </a:p>
          <a:p>
            <a:pPr indent="0" lvl="0" marL="457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&lt;address&gt;Contact Author at:&lt;br&gt; 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&lt;ahref="mailto:example@gmail.com"&gt;Example@gmail.com&lt;/a&gt;&lt;/address&gt; </a:t>
            </a:r>
            <a:endParaRPr sz="1800"/>
          </a:p>
        </p:txBody>
      </p:sp>
      <p:sp>
        <p:nvSpPr>
          <p:cNvPr id="196" name="Google Shape;196;p42"/>
          <p:cNvSpPr txBox="1"/>
          <p:nvPr>
            <p:ph type="title"/>
          </p:nvPr>
        </p:nvSpPr>
        <p:spPr>
          <a:xfrm>
            <a:off x="767725" y="475175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&lt;address&gt;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3"/>
          <p:cNvSpPr txBox="1"/>
          <p:nvPr>
            <p:ph idx="1" type="body"/>
          </p:nvPr>
        </p:nvSpPr>
        <p:spPr>
          <a:xfrm>
            <a:off x="807900" y="1297625"/>
            <a:ext cx="54006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Defines the title of a creative work e.g. a book, a poem, a song, a movie, a painting, a sculpture.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Syntax: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&lt;cite&gt;Cited Content.......&lt;/cite&gt;</a:t>
            </a:r>
            <a:endParaRPr sz="1800"/>
          </a:p>
        </p:txBody>
      </p:sp>
      <p:sp>
        <p:nvSpPr>
          <p:cNvPr id="202" name="Google Shape;202;p43"/>
          <p:cNvSpPr txBox="1"/>
          <p:nvPr>
            <p:ph type="title"/>
          </p:nvPr>
        </p:nvSpPr>
        <p:spPr>
          <a:xfrm>
            <a:off x="757675" y="505300"/>
            <a:ext cx="5735700" cy="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&lt;cite&gt;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4"/>
          <p:cNvSpPr txBox="1"/>
          <p:nvPr>
            <p:ph idx="1" type="body"/>
          </p:nvPr>
        </p:nvSpPr>
        <p:spPr>
          <a:xfrm>
            <a:off x="817950" y="1337800"/>
            <a:ext cx="54105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Stands for Bi-Directional Override.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HTML &lt;bdo&gt; tag is used to override the current text direction: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i="1" lang="en-GB" sz="1800"/>
              <a:t>Syntax:</a:t>
            </a:r>
            <a:endParaRPr b="1" i="1" sz="1800"/>
          </a:p>
          <a:p>
            <a:pPr indent="0" lvl="0" marL="457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&lt;bdo dir=" "&gt; Content......&lt;/bdo&gt;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8" name="Google Shape;208;p44"/>
          <p:cNvSpPr txBox="1"/>
          <p:nvPr>
            <p:ph type="title"/>
          </p:nvPr>
        </p:nvSpPr>
        <p:spPr>
          <a:xfrm>
            <a:off x="677300" y="495250"/>
            <a:ext cx="57357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&lt;bdo&gt;(bi-directional override)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